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73" r:id="rId2"/>
    <p:sldId id="257" r:id="rId3"/>
    <p:sldId id="261" r:id="rId4"/>
    <p:sldId id="262" r:id="rId5"/>
    <p:sldId id="274" r:id="rId6"/>
    <p:sldId id="275" r:id="rId7"/>
    <p:sldId id="265" r:id="rId8"/>
    <p:sldId id="276" r:id="rId9"/>
    <p:sldId id="278" r:id="rId10"/>
    <p:sldId id="264" r:id="rId11"/>
    <p:sldId id="267" r:id="rId12"/>
    <p:sldId id="279" r:id="rId13"/>
    <p:sldId id="270" r:id="rId14"/>
    <p:sldId id="271" r:id="rId15"/>
    <p:sldId id="280" r:id="rId16"/>
    <p:sldId id="281" r:id="rId17"/>
    <p:sldId id="282" r:id="rId18"/>
    <p:sldId id="286" r:id="rId19"/>
    <p:sldId id="285" r:id="rId20"/>
    <p:sldId id="287" r:id="rId21"/>
    <p:sldId id="288" r:id="rId22"/>
    <p:sldId id="289" r:id="rId23"/>
    <p:sldId id="291" r:id="rId24"/>
    <p:sldId id="290" r:id="rId25"/>
    <p:sldId id="292" r:id="rId26"/>
    <p:sldId id="299" r:id="rId27"/>
    <p:sldId id="293" r:id="rId28"/>
    <p:sldId id="294" r:id="rId29"/>
    <p:sldId id="295" r:id="rId30"/>
    <p:sldId id="296" r:id="rId31"/>
    <p:sldId id="300" r:id="rId32"/>
    <p:sldId id="297" r:id="rId33"/>
    <p:sldId id="301" r:id="rId34"/>
    <p:sldId id="298" r:id="rId35"/>
    <p:sldId id="302" r:id="rId36"/>
    <p:sldId id="303" r:id="rId37"/>
    <p:sldId id="304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1A162-4C24-4987-BCB4-2B0AB75677D0}">
          <p14:sldIdLst>
            <p14:sldId id="273"/>
            <p14:sldId id="257"/>
            <p14:sldId id="261"/>
            <p14:sldId id="262"/>
            <p14:sldId id="274"/>
            <p14:sldId id="275"/>
            <p14:sldId id="265"/>
            <p14:sldId id="276"/>
            <p14:sldId id="278"/>
            <p14:sldId id="264"/>
            <p14:sldId id="267"/>
            <p14:sldId id="279"/>
            <p14:sldId id="270"/>
            <p14:sldId id="271"/>
            <p14:sldId id="280"/>
            <p14:sldId id="281"/>
            <p14:sldId id="282"/>
            <p14:sldId id="286"/>
            <p14:sldId id="285"/>
            <p14:sldId id="287"/>
            <p14:sldId id="288"/>
            <p14:sldId id="289"/>
            <p14:sldId id="291"/>
            <p14:sldId id="290"/>
            <p14:sldId id="292"/>
            <p14:sldId id="299"/>
            <p14:sldId id="293"/>
            <p14:sldId id="294"/>
            <p14:sldId id="295"/>
            <p14:sldId id="296"/>
            <p14:sldId id="300"/>
            <p14:sldId id="297"/>
            <p14:sldId id="301"/>
            <p14:sldId id="298"/>
            <p14:sldId id="302"/>
            <p14:sldId id="303"/>
            <p14:sldId id="30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E82EB-057F-4A72-88BD-13A2296E8A6C}" v="135" dt="2025-03-08T00:26:40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1EC07-3ACA-4636-B3E9-9F3A35C25CC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A57A8-38A9-4BEC-8596-CAF635228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4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5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6495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8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82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93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2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4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9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8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5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C2F3E-912E-4931-A2B0-89EFFD546B6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14D03-A4C8-4AC9-98D7-F2733CEB9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0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A161-0459-BA1E-AB2B-EC4EF1DE3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1170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Develop an IoT dashboard for real-time energy monitoring and automation using LoRa 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69F6-6348-4250-45C8-30B762A4F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1489"/>
            <a:ext cx="10515600" cy="20079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Presented by:                     </a:t>
            </a:r>
            <a:r>
              <a:rPr lang="en-US" sz="2400" dirty="0"/>
              <a:t>Sanjay </a:t>
            </a:r>
            <a:r>
              <a:rPr lang="en-US" sz="2400" dirty="0" err="1"/>
              <a:t>Prathmanyu</a:t>
            </a:r>
            <a:r>
              <a:rPr lang="en-US" sz="2400" dirty="0"/>
              <a:t> S              </a:t>
            </a:r>
            <a:r>
              <a:rPr lang="en-US" sz="2400" dirty="0" err="1"/>
              <a:t>Pravinchander</a:t>
            </a:r>
            <a:r>
              <a:rPr lang="en-US" sz="2400" dirty="0"/>
              <a:t> S L </a:t>
            </a:r>
          </a:p>
          <a:p>
            <a:pPr marL="0" indent="0">
              <a:buNone/>
            </a:pPr>
            <a:r>
              <a:rPr lang="en-US" sz="2400" dirty="0">
                <a:latin typeface="Algerian" panose="04020705040A02060702" pitchFamily="82" charset="0"/>
              </a:rPr>
              <a:t>          </a:t>
            </a:r>
            <a:r>
              <a:rPr lang="en-US" sz="2400" b="1" dirty="0" err="1">
                <a:latin typeface="Algerian" panose="04020705040A02060702" pitchFamily="82" charset="0"/>
              </a:rPr>
              <a:t>InnoVentures</a:t>
            </a:r>
            <a:r>
              <a:rPr lang="en-US" sz="2400" b="1" dirty="0">
                <a:latin typeface="Algerian" panose="04020705040A02060702" pitchFamily="82" charset="0"/>
              </a:rPr>
              <a:t> </a:t>
            </a:r>
            <a:r>
              <a:rPr lang="en-US" sz="2400" dirty="0">
                <a:latin typeface="Algerian" panose="04020705040A02060702" pitchFamily="82" charset="0"/>
              </a:rPr>
              <a:t>      </a:t>
            </a:r>
            <a:r>
              <a:rPr lang="en-US" sz="2400" dirty="0"/>
              <a:t>(7376241EE184)                    </a:t>
            </a:r>
            <a:r>
              <a:rPr lang="en-US" sz="2400" dirty="0" err="1"/>
              <a:t>Ranjithkumar</a:t>
            </a:r>
            <a:r>
              <a:rPr lang="en-US" sz="2400" dirty="0"/>
              <a:t> L</a:t>
            </a:r>
          </a:p>
          <a:p>
            <a:pPr marL="0" indent="0">
              <a:buNone/>
            </a:pPr>
            <a:r>
              <a:rPr lang="en-US" sz="2400" dirty="0"/>
              <a:t>                                        Sathana V T                           Selvaraj </a:t>
            </a:r>
            <a:r>
              <a:rPr lang="en-US" sz="2400" dirty="0" err="1"/>
              <a:t>kumar</a:t>
            </a:r>
            <a:r>
              <a:rPr lang="en-US" sz="2400" dirty="0"/>
              <a:t> S M </a:t>
            </a:r>
          </a:p>
          <a:p>
            <a:pPr marL="0" indent="0">
              <a:buNone/>
            </a:pPr>
            <a:r>
              <a:rPr lang="en-US" sz="2400" dirty="0"/>
              <a:t>                                        (7376241EE187)                    </a:t>
            </a:r>
            <a:r>
              <a:rPr lang="en-US" sz="2400" dirty="0" err="1"/>
              <a:t>Abileshkaleeshwar</a:t>
            </a:r>
            <a:r>
              <a:rPr lang="en-US" sz="2400" dirty="0"/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275239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F91C-78D9-ED35-F960-C91D64D5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D9C3-6624-9F9F-52C5-20D2A1E0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105"/>
            <a:ext cx="10515600" cy="475985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sz="2400" dirty="0"/>
              <a:t>(Slave1)    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/>
              <a:t> ESP32+LoRa+Relay </a:t>
            </a:r>
            <a:r>
              <a:rPr lang="en-US" sz="2400" dirty="0" err="1"/>
              <a:t>module+sensor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                              (Master)</a:t>
            </a:r>
          </a:p>
          <a:p>
            <a:pPr marL="0" indent="0">
              <a:buNone/>
            </a:pPr>
            <a:r>
              <a:rPr lang="en-US" sz="2400" dirty="0"/>
              <a:t>                       (Slave2)                                                                        ESP32+LoRa+GSM 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/>
              <a:t>ESP32+LoRa+Relay </a:t>
            </a:r>
            <a:r>
              <a:rPr lang="en-US" sz="2400" dirty="0" err="1"/>
              <a:t>module+sensor</a:t>
            </a:r>
            <a:endParaRPr lang="en-US" sz="2000" dirty="0"/>
          </a:p>
          <a:p>
            <a:pPr marL="0" indent="0">
              <a:buNone/>
            </a:pPr>
            <a:r>
              <a:rPr lang="en-US" sz="2400" dirty="0"/>
              <a:t>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                              DATA BASE       </a:t>
            </a:r>
          </a:p>
        </p:txBody>
      </p:sp>
      <p:pic>
        <p:nvPicPr>
          <p:cNvPr id="4" name="Picture 2" descr="Cartoon House Clipart Images - Free Download on Freepik">
            <a:extLst>
              <a:ext uri="{FF2B5EF4-FFF2-40B4-BE49-F238E27FC236}">
                <a16:creationId xmlns:a16="http://schemas.microsoft.com/office/drawing/2014/main" id="{AEC414B3-2437-2DF8-55A1-DFC7EF89DA9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73" y="443967"/>
            <a:ext cx="1514475" cy="9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House Clipart Images - Free Download on Freepik">
            <a:extLst>
              <a:ext uri="{FF2B5EF4-FFF2-40B4-BE49-F238E27FC236}">
                <a16:creationId xmlns:a16="http://schemas.microsoft.com/office/drawing/2014/main" id="{E26D6A6B-5982-E384-795C-B8279050D2E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73" y="2320298"/>
            <a:ext cx="1487488" cy="9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EFA16-E1EF-BC53-D27B-870C42A0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43" y="4016070"/>
            <a:ext cx="1843809" cy="157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D9184-65AA-8C85-2ED4-5BE3D72C1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97" y="840063"/>
            <a:ext cx="3398304" cy="1957279"/>
          </a:xfrm>
          <a:prstGeom prst="rect">
            <a:avLst/>
          </a:prstGeom>
        </p:spPr>
      </p:pic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9FB5A98-1214-649D-5380-C781B8503EE8}"/>
              </a:ext>
            </a:extLst>
          </p:cNvPr>
          <p:cNvSpPr/>
          <p:nvPr/>
        </p:nvSpPr>
        <p:spPr>
          <a:xfrm>
            <a:off x="5898037" y="196578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7E31D16-3A52-5E49-696F-C49E2067F603}"/>
              </a:ext>
            </a:extLst>
          </p:cNvPr>
          <p:cNvSpPr/>
          <p:nvPr/>
        </p:nvSpPr>
        <p:spPr>
          <a:xfrm rot="5400000">
            <a:off x="9389353" y="3812900"/>
            <a:ext cx="556186" cy="23613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3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A1A6-F52F-3DA3-C343-C2CCCC545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591798"/>
          </a:xfrm>
        </p:spPr>
        <p:txBody>
          <a:bodyPr>
            <a:normAutofit/>
          </a:bodyPr>
          <a:lstStyle/>
          <a:p>
            <a:r>
              <a:rPr lang="en-US" sz="8800" b="1" dirty="0"/>
              <a:t>COMPONENTS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69129-37A1-B109-AB98-B1E32E087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28180"/>
            <a:ext cx="9144000" cy="44306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0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7F09-66B3-D6B9-979F-313FF8B1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6244"/>
            <a:ext cx="9905998" cy="11312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6139-244A-62FF-4765-9ED126C56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52487"/>
            <a:ext cx="9905999" cy="5338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3900" b="1" dirty="0"/>
              <a:t>ETS IoT®-WDM Ver 2.0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Long-range: Covers kilometers, ideal for                              wide-area IoT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Bidirectional: Supports two-way communication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Secure: Built-in encryption for data protection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Integrated Wi-Fi and Bluetooth: Enables </a:t>
            </a:r>
          </a:p>
          <a:p>
            <a:pPr marL="0" indent="0">
              <a:buNone/>
            </a:pPr>
            <a:r>
              <a:rPr lang="en-US" sz="2800" dirty="0"/>
              <a:t>    wireless connectivity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Dual-core processor: Handles multiple tasks efficiently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ESP32 is a fast microcontroller with a speed of 240 MHz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AC857-4620-82BA-7087-F26B55E1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78" y="651903"/>
            <a:ext cx="2812539" cy="26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4E8D-D351-7C25-867A-44F4F5FE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Relay: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0340E-5CA9-0AB2-56A5-0FD5A5DE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Switching: Opens and closes circuits                            to control current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Isolation: Separates control circuit from                     the high-power circuit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Amplification: Allows low-power signals to control high-power 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506-E3A9-D7A5-1D37-59723CAE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6" y="972189"/>
            <a:ext cx="3063508" cy="2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ABAF-9BC7-7DF7-9C3A-A93432BF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GSM(Global System for Mobile Communication):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EA10-6BC1-9357-A4F7-5040E769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Connectivity: Enables devices to                            communicate over the GSM cellular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Functionality: Supports data communication     (GPRS/EDGE), SMS messaging, and sometimes voice calls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Interface: Typically communicates with other devices via serial interfaces (UART)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C9B6-38D2-93A6-B691-FEB494E6B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610" y="1381973"/>
            <a:ext cx="2582946" cy="25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6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F9C1-501B-12A5-AE8B-6E5B23EA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4248"/>
            <a:ext cx="9905998" cy="201705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Content Placeholder 6" descr="A diagram of a current sensor&#10;&#10;AI-generated content may be incorrect.">
            <a:extLst>
              <a:ext uri="{FF2B5EF4-FFF2-40B4-BE49-F238E27FC236}">
                <a16:creationId xmlns:a16="http://schemas.microsoft.com/office/drawing/2014/main" id="{F314DA9F-1F0C-0FC8-7F60-DB4D12EC1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993" y="570879"/>
            <a:ext cx="5739619" cy="5728322"/>
          </a:xfrm>
        </p:spPr>
      </p:pic>
    </p:spTree>
    <p:extLst>
      <p:ext uri="{BB962C8B-B14F-4D97-AF65-F5344CB8AC3E}">
        <p14:creationId xmlns:p14="http://schemas.microsoft.com/office/powerpoint/2010/main" val="3994906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C3DB-62DA-F08C-C980-0C79F4B3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736"/>
            <a:ext cx="9905998" cy="252744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14128-B242-4D4E-BF06-7FAE1F6E1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65FA6-6648-93B6-E36E-5A3F3764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96" y="499620"/>
            <a:ext cx="5769204" cy="585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22FE-BA13-E893-6D95-0FBEAD614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     </a:t>
            </a:r>
            <a:r>
              <a:rPr lang="en-US" sz="6600" b="1" dirty="0"/>
              <a:t>Coding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FA3F2-A33C-CF7D-6566-2D5DBD818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330 C Plus Plus Developer Royalty-Free Photos and Stock Images |  Shutterstock">
            <a:extLst>
              <a:ext uri="{FF2B5EF4-FFF2-40B4-BE49-F238E27FC236}">
                <a16:creationId xmlns:a16="http://schemas.microsoft.com/office/drawing/2014/main" id="{73522270-4188-0185-029C-55789BE1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18" y="1118130"/>
            <a:ext cx="4653721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37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873E-9B89-83B0-0CC2-261E6B51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68924"/>
            <a:ext cx="9905998" cy="3940403"/>
          </a:xfrm>
        </p:spPr>
        <p:txBody>
          <a:bodyPr>
            <a:normAutofit/>
          </a:bodyPr>
          <a:lstStyle/>
          <a:p>
            <a:r>
              <a:rPr lang="en-US" sz="6600" b="1" dirty="0"/>
              <a:t>Slave code:</a:t>
            </a:r>
          </a:p>
        </p:txBody>
      </p:sp>
    </p:spTree>
    <p:extLst>
      <p:ext uri="{BB962C8B-B14F-4D97-AF65-F5344CB8AC3E}">
        <p14:creationId xmlns:p14="http://schemas.microsoft.com/office/powerpoint/2010/main" val="3945630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A6D7-6093-FD60-0974-43385759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5414"/>
            <a:ext cx="9905998" cy="659877"/>
          </a:xfrm>
        </p:spPr>
        <p:txBody>
          <a:bodyPr/>
          <a:lstStyle/>
          <a:p>
            <a:r>
              <a:rPr lang="en-US" dirty="0"/>
              <a:t>Slave code: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D4913-74EB-DDA3-DC28-292455290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9C4C-CA93-72F7-00CC-E2F9AE13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7416-FAFB-5157-93C0-201C9171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Track energy consumption in real-time for better decision-making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Automate data collection to reduce human error and increase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Increase awareness of energy use among consumers and organizations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Optimize energy consumption through insights and data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Provide cost predictions and help manage energy bills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Monitor power quality to ensure a stable electricity supply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Send alerts and notifications to prevent wastage or system failures</a:t>
            </a:r>
          </a:p>
        </p:txBody>
      </p:sp>
    </p:spTree>
    <p:extLst>
      <p:ext uri="{BB962C8B-B14F-4D97-AF65-F5344CB8AC3E}">
        <p14:creationId xmlns:p14="http://schemas.microsoft.com/office/powerpoint/2010/main" val="194118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56A9F-5656-792F-4F7D-114403CE8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08373-49CF-3DC6-D3E4-EE365947C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4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33AF6-D2FD-33E5-23AB-7AD0A0D4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931F-7D9A-CA91-8B76-11BFC28B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57838"/>
            <a:ext cx="9905998" cy="4788817"/>
          </a:xfrm>
        </p:spPr>
        <p:txBody>
          <a:bodyPr>
            <a:normAutofit/>
          </a:bodyPr>
          <a:lstStyle/>
          <a:p>
            <a:r>
              <a:rPr lang="en-US" sz="6600" b="1" dirty="0"/>
              <a:t>Master code:</a:t>
            </a:r>
          </a:p>
        </p:txBody>
      </p:sp>
    </p:spTree>
    <p:extLst>
      <p:ext uri="{BB962C8B-B14F-4D97-AF65-F5344CB8AC3E}">
        <p14:creationId xmlns:p14="http://schemas.microsoft.com/office/powerpoint/2010/main" val="198382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92CDE-AC51-0D89-0FB7-70C76367A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2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5B031-2C43-AD3F-DD1E-FC730CBA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AA54F-E0BC-FF04-C260-A83348B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460BE-F764-4351-8E81-0B9FBDAAD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0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47761-30B4-1961-E9E5-F0F2CA85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75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EB454-3DCB-94B8-AF68-4EE2E7511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1C531-CF96-BFCD-1789-38A53BFE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2DBA-B5FC-6C2B-2C3A-54B687DC2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32758" cy="2752054"/>
          </a:xfrm>
        </p:spPr>
        <p:txBody>
          <a:bodyPr>
            <a:normAutofit/>
          </a:bodyPr>
          <a:lstStyle/>
          <a:p>
            <a:r>
              <a:rPr lang="en-US" sz="6000" b="1" dirty="0"/>
              <a:t>Problem Identified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A2A2E-70E3-5504-1BB3-37586D2B5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4716"/>
            <a:ext cx="9144000" cy="413084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E6D55-5927-05A3-4634-F9CA72AC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72" y="1713753"/>
            <a:ext cx="2669619" cy="34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50940-AA7B-50F0-1618-5E674C300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9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0603-92B2-BD8A-0FA0-DC8F0125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70960"/>
            <a:ext cx="9905998" cy="4326903"/>
          </a:xfrm>
        </p:spPr>
        <p:txBody>
          <a:bodyPr>
            <a:normAutofit/>
          </a:bodyPr>
          <a:lstStyle/>
          <a:p>
            <a:r>
              <a:rPr lang="en-US" sz="6600" b="1" dirty="0" err="1"/>
              <a:t>Gsm</a:t>
            </a:r>
            <a:r>
              <a:rPr lang="en-US" sz="6600" b="1" dirty="0"/>
              <a:t> code:</a:t>
            </a:r>
          </a:p>
        </p:txBody>
      </p:sp>
    </p:spTree>
    <p:extLst>
      <p:ext uri="{BB962C8B-B14F-4D97-AF65-F5344CB8AC3E}">
        <p14:creationId xmlns:p14="http://schemas.microsoft.com/office/powerpoint/2010/main" val="1178164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7DD55-4420-F203-D8CD-77C28AF57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30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B1D4A-8BEB-445D-6591-4C4B0947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0E6DC-7DBE-9D5C-FD0B-44EE166F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2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3D346-B3BC-F4CA-7E0C-A6480CB0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3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EE7E-E515-BA88-9DB5-8B235D4E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44718"/>
            <a:ext cx="9905998" cy="4807670"/>
          </a:xfrm>
        </p:spPr>
        <p:txBody>
          <a:bodyPr>
            <a:normAutofit/>
          </a:bodyPr>
          <a:lstStyle/>
          <a:p>
            <a:r>
              <a:rPr lang="en-US" sz="6600" b="1" dirty="0"/>
              <a:t>Webpage output:</a:t>
            </a:r>
          </a:p>
        </p:txBody>
      </p:sp>
    </p:spTree>
    <p:extLst>
      <p:ext uri="{BB962C8B-B14F-4D97-AF65-F5344CB8AC3E}">
        <p14:creationId xmlns:p14="http://schemas.microsoft.com/office/powerpoint/2010/main" val="259497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3E9A5-E806-9062-8E4C-A3A69A2C7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804"/>
            <a:ext cx="12192000" cy="7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6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126A1-F950-2325-24BA-C2615DDFB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7DB8-149E-B903-1159-F1640F29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863"/>
            <a:ext cx="10515600" cy="5257800"/>
          </a:xfrm>
        </p:spPr>
        <p:txBody>
          <a:bodyPr>
            <a:normAutofit/>
          </a:bodyPr>
          <a:lstStyle/>
          <a:p>
            <a:r>
              <a:rPr lang="en-US" sz="9600" b="1" dirty="0"/>
              <a:t>       </a:t>
            </a:r>
            <a:r>
              <a:rPr lang="en-US" sz="9600" b="1" dirty="0">
                <a:latin typeface="Algerian" panose="04020705040A02060702" pitchFamily="82" charset="0"/>
                <a:cs typeface="Adobe Hebrew" panose="02040503050201020203" pitchFamily="18" charset="-79"/>
              </a:rPr>
              <a:t>THANK 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6D105-B391-4F2B-ABDC-9A7E96514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64705"/>
            <a:ext cx="10515600" cy="493295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5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EAD8-A210-F398-1B96-DA4412B0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06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B0CB-9FAD-9497-E348-0949B919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827"/>
            <a:ext cx="10515600" cy="52531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Consumers often face high electricity bills due to lack of real-time visibility into their energy usage, relying instead on monthly or bi-monthly bills that offer minimal actionable insights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Currently, in many areas, electricity meters are read manually by field workers (EB man), which can lead to errors, delays, and sometimes even fraud (e.g., incorrect reading, intentional tampering)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Many consumers unknowingly waste energy by leaving appliances running unnecessarily or using electricity inefficiently. This leads to higher costs and an increased carbon footprint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0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747B-B98D-9D5E-EE45-633260953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79675"/>
          </a:xfrm>
        </p:spPr>
        <p:txBody>
          <a:bodyPr>
            <a:normAutofit/>
          </a:bodyPr>
          <a:lstStyle/>
          <a:p>
            <a:r>
              <a:rPr lang="en-US" sz="5400" b="1" dirty="0"/>
              <a:t>   Proposed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39060-62E7-8E62-A414-F19E5453E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64557-7899-DEBD-D0D6-71A5049D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611" y="1122363"/>
            <a:ext cx="3055609" cy="33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2BF1-2591-E3DD-E31D-2F95E96E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14"/>
            <a:ext cx="10515600" cy="27337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44C1-AC50-8E16-FA50-5A68B04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01592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proposed solution offers consumers real-time energy consumption tracking, allowing them to monitor their usage continuously. This enables identification of high-consumption periods or wasteful appliances, facilitating immediate corrective action to reduce energy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By automating energy data collection through smart meters and sensors, your system eliminates human error, provides accurate readings, and enables real-time data transmission, ensuring more reliable and precise billing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Our system helps consumers become more aware of their consumption patterns, allowing them to optimize energy use, reduce wastage, and lower electricity costs. Alerts and suggestions based on real-time data can prompt users to take energy-saving actions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5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71AD-F629-15C3-BF46-341B6439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4461"/>
            <a:ext cx="9144000" cy="3355942"/>
          </a:xfrm>
        </p:spPr>
        <p:txBody>
          <a:bodyPr>
            <a:normAutofit/>
          </a:bodyPr>
          <a:lstStyle/>
          <a:p>
            <a:r>
              <a:rPr lang="en-US" sz="8800" b="1" dirty="0"/>
              <a:t>BLOCK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07ADD-29DD-DFA1-9D75-DE652ED0D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65509"/>
            <a:ext cx="9144000" cy="348791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2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F380-DFEF-1FA2-BF53-B3DCEB3E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536"/>
            <a:ext cx="10515600" cy="86726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Existing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9DA2C-43F4-0E12-D30B-2B3AACEC8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70582"/>
            <a:ext cx="6881567" cy="4506012"/>
          </a:xfrm>
        </p:spPr>
      </p:pic>
    </p:spTree>
    <p:extLst>
      <p:ext uri="{BB962C8B-B14F-4D97-AF65-F5344CB8AC3E}">
        <p14:creationId xmlns:p14="http://schemas.microsoft.com/office/powerpoint/2010/main" val="214993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AF36-8516-9B10-90E5-CD46D50A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122"/>
            <a:ext cx="10515600" cy="6504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Proposed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56F7EF-503A-7BF5-DB54-23B25BDA9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3110845"/>
            <a:ext cx="11726945" cy="3289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  Current sensor                                 ESP32                           LoRa Module(house1)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Data Base                                 ESP32                          LoRa Module(main)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1471C-383F-D971-952A-360BB4E7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30" y="872736"/>
            <a:ext cx="2119232" cy="206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286C7-24CD-542B-D4A1-65CEDD167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27" y="821916"/>
            <a:ext cx="2119232" cy="2119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54ED4-D20E-7146-A552-AB6DB593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44" y="3628777"/>
            <a:ext cx="2125715" cy="212571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AC957E-CA50-1471-AF9D-87B7008F8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322" y="986809"/>
            <a:ext cx="1889845" cy="1954339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CB296F7-D3C3-F5D4-F150-07796368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33" y="3714466"/>
            <a:ext cx="1889845" cy="19543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24890F-D00B-C7FA-6474-78E66183D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22" y="3842497"/>
            <a:ext cx="1991375" cy="169828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D04FFAC-1651-D8CE-17F0-EB1101EB2605}"/>
              </a:ext>
            </a:extLst>
          </p:cNvPr>
          <p:cNvSpPr/>
          <p:nvPr/>
        </p:nvSpPr>
        <p:spPr>
          <a:xfrm>
            <a:off x="3493010" y="1800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3AB7891-9785-F883-7D64-386E0066E6DC}"/>
              </a:ext>
            </a:extLst>
          </p:cNvPr>
          <p:cNvSpPr/>
          <p:nvPr/>
        </p:nvSpPr>
        <p:spPr>
          <a:xfrm>
            <a:off x="7598005" y="1800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9EB4C3A-FD03-3597-6F5B-38FB1584F4DA}"/>
              </a:ext>
            </a:extLst>
          </p:cNvPr>
          <p:cNvSpPr/>
          <p:nvPr/>
        </p:nvSpPr>
        <p:spPr>
          <a:xfrm rot="5400000">
            <a:off x="10573122" y="2202624"/>
            <a:ext cx="1030350" cy="4466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CFDF55-76D7-3F9E-C320-008C89FF41BA}"/>
              </a:ext>
            </a:extLst>
          </p:cNvPr>
          <p:cNvSpPr/>
          <p:nvPr/>
        </p:nvSpPr>
        <p:spPr>
          <a:xfrm rot="10800000">
            <a:off x="7560581" y="44493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664FCA-E1E3-84BD-EE78-97FE5DAA027B}"/>
              </a:ext>
            </a:extLst>
          </p:cNvPr>
          <p:cNvSpPr/>
          <p:nvPr/>
        </p:nvSpPr>
        <p:spPr>
          <a:xfrm rot="10800000">
            <a:off x="3551084" y="44493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4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441</TotalTime>
  <Words>535</Words>
  <Application>Microsoft Office PowerPoint</Application>
  <PresentationFormat>Widescreen</PresentationFormat>
  <Paragraphs>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Adobe Hebrew</vt:lpstr>
      <vt:lpstr>Algerian</vt:lpstr>
      <vt:lpstr>Arial</vt:lpstr>
      <vt:lpstr>Calibri</vt:lpstr>
      <vt:lpstr>Tw Cen MT</vt:lpstr>
      <vt:lpstr>Wingdings</vt:lpstr>
      <vt:lpstr>Circuit</vt:lpstr>
      <vt:lpstr>Develop an IoT dashboard for real-time energy monitoring and automation using LoRa communication</vt:lpstr>
      <vt:lpstr>Objective :</vt:lpstr>
      <vt:lpstr>Problem Identified</vt:lpstr>
      <vt:lpstr>PowerPoint Presentation</vt:lpstr>
      <vt:lpstr>   Proposed method</vt:lpstr>
      <vt:lpstr>PowerPoint Presentation</vt:lpstr>
      <vt:lpstr>BLOCK DIAGRAM</vt:lpstr>
      <vt:lpstr>Existing method</vt:lpstr>
      <vt:lpstr>Proposed method</vt:lpstr>
      <vt:lpstr>PowerPoint Presentation</vt:lpstr>
      <vt:lpstr>COMPONENTS</vt:lpstr>
      <vt:lpstr>PowerPoint Presentation</vt:lpstr>
      <vt:lpstr>Relay:</vt:lpstr>
      <vt:lpstr>GSM(Global System for Mobile Communication):</vt:lpstr>
      <vt:lpstr>PowerPoint Presentation</vt:lpstr>
      <vt:lpstr>PowerPoint Presentation</vt:lpstr>
      <vt:lpstr>     Coding  </vt:lpstr>
      <vt:lpstr>Slave code:</vt:lpstr>
      <vt:lpstr>Slave code:</vt:lpstr>
      <vt:lpstr>PowerPoint Presentation</vt:lpstr>
      <vt:lpstr>PowerPoint Presentation</vt:lpstr>
      <vt:lpstr>PowerPoint Presentation</vt:lpstr>
      <vt:lpstr>Master 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Gsm code:</vt:lpstr>
      <vt:lpstr>PowerPoint Presentation</vt:lpstr>
      <vt:lpstr>PowerPoint Presentation</vt:lpstr>
      <vt:lpstr>PowerPoint Presentation</vt:lpstr>
      <vt:lpstr>Webpage output:</vt:lpstr>
      <vt:lpstr>PowerPoint Presentation</vt:lpstr>
      <vt:lpstr>PowerPoint Presentation</vt:lpstr>
      <vt:lpstr>       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 an IoT dashboard for real-time energy monitoring and automation using LoRa communication</dc:title>
  <dc:creator>Sathana V T</dc:creator>
  <cp:lastModifiedBy>Sathana V T</cp:lastModifiedBy>
  <cp:revision>66</cp:revision>
  <dcterms:created xsi:type="dcterms:W3CDTF">2025-02-20T05:24:03Z</dcterms:created>
  <dcterms:modified xsi:type="dcterms:W3CDTF">2025-03-08T03:58:13Z</dcterms:modified>
</cp:coreProperties>
</file>